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6" r:id="rId4"/>
    <p:sldId id="261" r:id="rId5"/>
    <p:sldId id="268" r:id="rId6"/>
    <p:sldId id="266" r:id="rId7"/>
    <p:sldId id="280" r:id="rId8"/>
    <p:sldId id="274" r:id="rId9"/>
    <p:sldId id="273" r:id="rId10"/>
    <p:sldId id="269" r:id="rId11"/>
    <p:sldId id="262" r:id="rId12"/>
    <p:sldId id="272" r:id="rId13"/>
    <p:sldId id="271" r:id="rId14"/>
    <p:sldId id="282" r:id="rId15"/>
    <p:sldId id="277" r:id="rId16"/>
    <p:sldId id="279" r:id="rId17"/>
    <p:sldId id="281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F1208-CE21-4DDF-8FBF-9CB21DECEDE0}" type="datetimeFigureOut">
              <a:rPr lang="lt-LT" smtClean="0"/>
              <a:t>2023-02-13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3B11-9BD8-4A45-BDEA-76EF71E62B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468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58F9-9442-4F18-866D-C8429DBA3435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4E8BA-1697-432F-8AC1-8AD81E848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8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3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5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9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0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7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1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7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E8BA-1697-432F-8AC1-8AD81E848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7ABA-E235-4263-90CF-B5E56EDC0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B7281-B320-4ACA-91C2-9586C50A1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957A-A044-430F-885B-A308794C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40451-337B-418E-BB8F-E821E282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36F41-2D38-4F3E-ABB4-ECAEFCCF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76C4-7627-455F-9B48-D2070B27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0EF22-6E13-4978-84D0-224C4054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AE27F-82F0-4B9F-87F9-E40049CC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CADF-A68C-45DC-89D6-D82F154E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BE46A-88BB-420A-A42C-C7B40CE5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7B624-4122-4350-9E2E-D3E407B58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93D72-84F9-4FF1-8D83-CC3D44646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416C-1A87-4D3C-9C23-29EB16E5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2E7F7-8C41-4974-B133-7305DD7B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A985C-14D4-4174-B35F-6C345589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C630-6DDC-4922-BB85-9CE75174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FD66-4A36-445B-BAEC-16885C44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1EE5-81D5-4A99-B9F4-3D665C0A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1DF14-EAA6-40EC-A01C-91B0E8F8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351B4-0BEB-4579-B09E-ABF31CC2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6906-D683-465B-BB46-DA860FB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D8373-392E-43BD-BA9C-7397BB1F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7D3F6-AE2E-49C7-900B-12461B1D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C55B-E72E-4C8D-92A0-FC7537AB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491DC-36E8-40DB-892C-09D6BEB9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489D-2026-452C-BE62-1EA1A3C3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B2F36-15B2-4C06-A201-19605335F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B113E-E1C4-41F0-BAD2-FB162792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48937-19FC-4229-8058-503599DC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C8374-6B8A-4310-AB68-16FA9E9E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4F707-2469-465E-BE41-3EC656C0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DD0E-D81B-426D-BAA4-7879F34E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B10C-4E7F-40B4-B14B-B6D215CCD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7B87-DD86-4E96-AD6A-E2A3AEC7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C551C-2002-4D1C-ADBA-F4765F928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B0203-D807-46CF-96AE-6E277A6EB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5218-272A-4AC6-AF33-22581480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450C0-B56A-41BF-AE1D-339E2CC0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0CC79-F87A-4DC4-B769-12487D68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9C53-CB23-4C5A-A7F5-230539DE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72DA7-C244-4C40-91C9-DE93297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2D637-D242-47B7-9159-6F4639B5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39609-44DC-4DEF-989A-7970760E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56FF4-FC73-4C92-8DB0-3B7C0B2A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37114-F711-4D40-BCE8-1C2589ED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5A4DA-0110-4381-8F81-4EF34D95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AB5B-32B1-4C4D-9DC2-C6B6FE4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755F-C18F-4A8F-87E8-370614DA4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649A1-1A53-4257-AC04-131A8D9E0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52138-8885-49D7-92A0-C0E85A6C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2F924-AD02-47F0-81FB-31B42ED0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BB7D9-6CBE-43FC-9F2D-E5A34CA6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85E5-C1AD-4C6B-8639-51E8B3E8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015CF-09FA-4528-B2CE-BB1A61A71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7C945-F081-4E6E-9D80-14FFCCEF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E4937-5B75-4D33-A34B-CCB433AA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76DB2-B7AA-402C-A303-468CC2BF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077D2-87C2-492C-BA7F-3EF02F10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8DDB6-DC85-43BC-8C88-99E1C349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44628-C222-4902-A95C-F5D3D4B8E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B493-24AD-46BA-B73A-DAAAB2975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242A-AAA8-4FFC-BD61-A69C66D4E95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2A512-DF71-4FCF-97C0-C2CBDD868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59F7-607A-4205-8C8B-E6453BEC5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30AC-1368-47C7-9DAC-C6451C20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F675-2AAC-447F-97BC-7FB04B02F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606" y="1045084"/>
            <a:ext cx="5727700" cy="2560939"/>
          </a:xfrm>
        </p:spPr>
        <p:txBody>
          <a:bodyPr>
            <a:normAutofit/>
          </a:bodyPr>
          <a:lstStyle/>
          <a:p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UAB „Busturas“ viešojo transporto optimizavimo darbų planas </a:t>
            </a:r>
            <a:b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331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6528"/>
            <a:ext cx="5841229" cy="3992988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974265" y="216817"/>
            <a:ext cx="10379558" cy="820132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VT atnaujinimo galimybių studijoje pateiktas siūlymas, dėl 23 maršruto, kuris planuojamas įgyvendinti I etape:</a:t>
            </a: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6E35B87-D90E-4DA2-9501-AA7F67ACFDE0}"/>
              </a:ext>
            </a:extLst>
          </p:cNvPr>
          <p:cNvSpPr txBox="1">
            <a:spLocks/>
          </p:cNvSpPr>
          <p:nvPr/>
        </p:nvSpPr>
        <p:spPr>
          <a:xfrm>
            <a:off x="668215" y="1432506"/>
            <a:ext cx="4987867" cy="3947010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maršruto trasos korekcija privažiuojant prie Gubernijos stotelės:</a:t>
            </a:r>
          </a:p>
          <a:p>
            <a:pPr marL="0" indent="0">
              <a:lnSpc>
                <a:spcPct val="100000"/>
              </a:lnSpc>
              <a:buNone/>
            </a:pP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Didėja maršruto patogumas;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Papildomai pritraukiama 3540 keleivių per metus (pagal „Smart continent“);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Keleiviui tenkančios maršruto sąnaudos mažėja iki 1,5 Eur. (dabar 1,63 EUR)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Didėja maršruto patogumas Gubernijos rajone dirbantiems keleiviams;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Tolygiau pasiskirsto keleivių srautai rytinio piko metu tarp 29 ir 23 maršrutų.</a:t>
            </a:r>
          </a:p>
          <a:p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A2500F-6978-6B49-104E-7699B7E5C673}"/>
              </a:ext>
            </a:extLst>
          </p:cNvPr>
          <p:cNvSpPr txBox="1">
            <a:spLocks/>
          </p:cNvSpPr>
          <p:nvPr/>
        </p:nvSpPr>
        <p:spPr>
          <a:xfrm>
            <a:off x="924487" y="1290152"/>
            <a:ext cx="4580767" cy="2394225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Naujų stotelių įrengimas:</a:t>
            </a:r>
          </a:p>
          <a:p>
            <a:pPr marL="342900" indent="-3429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Daukanto g. prie lengvosios atletikos maniežo (į Vytauto g. pusę);</a:t>
            </a:r>
          </a:p>
          <a:p>
            <a:pPr marL="342900" indent="-3429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Birutės g. atkarpoje tarp Anykščių g. ir Panevėžio g. (į abi puses)</a:t>
            </a:r>
          </a:p>
          <a:p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C7AB3C9-F05F-B5D4-5C57-CB794724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55" y="3684377"/>
            <a:ext cx="3727630" cy="314166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355" y="648898"/>
            <a:ext cx="3727630" cy="3001289"/>
          </a:xfrm>
          <a:prstGeom prst="rect">
            <a:avLst/>
          </a:prstGeom>
        </p:spPr>
      </p:pic>
      <p:cxnSp>
        <p:nvCxnSpPr>
          <p:cNvPr id="11" name="Tiesioji rodyklės jungtis 10"/>
          <p:cNvCxnSpPr>
            <a:cxnSpLocks/>
          </p:cNvCxnSpPr>
          <p:nvPr/>
        </p:nvCxnSpPr>
        <p:spPr>
          <a:xfrm>
            <a:off x="5203596" y="2157949"/>
            <a:ext cx="35289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aveikslėlis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1797" flipV="1">
            <a:off x="3478983" y="4031923"/>
            <a:ext cx="5347368" cy="436386"/>
          </a:xfrm>
          <a:prstGeom prst="rect">
            <a:avLst/>
          </a:prstGeom>
        </p:spPr>
      </p:pic>
      <p:sp>
        <p:nvSpPr>
          <p:cNvPr id="9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930493" y="175323"/>
            <a:ext cx="10331014" cy="613675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VT atnaujinimo galimybių studijoje pateikti siūlymai, dėl stotelių, kurias planuojama įrengti I etape:</a:t>
            </a:r>
          </a:p>
        </p:txBody>
      </p:sp>
      <p:sp>
        <p:nvSpPr>
          <p:cNvPr id="10" name="Pavadinimas 1">
            <a:extLst>
              <a:ext uri="{FF2B5EF4-FFF2-40B4-BE49-F238E27FC236}">
                <a16:creationId xmlns:a16="http://schemas.microsoft.com/office/drawing/2014/main" id="{9C3D2332-BE49-4358-A2CF-0AD0FE5EA134}"/>
              </a:ext>
            </a:extLst>
          </p:cNvPr>
          <p:cNvSpPr txBox="1">
            <a:spLocks/>
          </p:cNvSpPr>
          <p:nvPr/>
        </p:nvSpPr>
        <p:spPr>
          <a:xfrm>
            <a:off x="924487" y="4072675"/>
            <a:ext cx="4580767" cy="2153449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Galimybių studijoje atlikta visų ilgesnių nei 800 m atkarpų analizė ir siūloma įrengti šias stoteles: S. Daukanto g. prie lengvosios atletikos maniežo ir Birutės g. atkarpoje </a:t>
            </a:r>
            <a:r>
              <a:rPr lang="lt-LT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tarp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Anykščių ir Panevėžio g (į abi puses). Tai pagerins susisiekimą su Šiaulių lengvosios atletikos maniežu bei Šiaulių miesto savivaldybės stadionu. Bus išlaikytas optimalus atstumas tarp stotelių 400-600 m.</a:t>
            </a:r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2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930493" y="336449"/>
            <a:ext cx="10331014" cy="747634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Siūlymai, kurie planuojami įgyvendinti I etape:</a:t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47" y="1481361"/>
            <a:ext cx="6088066" cy="4569608"/>
          </a:xfrm>
          <a:prstGeom prst="rect">
            <a:avLst/>
          </a:prstGeom>
        </p:spPr>
      </p:pic>
      <p:sp>
        <p:nvSpPr>
          <p:cNvPr id="4" name="Pavadinimas 1">
            <a:extLst>
              <a:ext uri="{FF2B5EF4-FFF2-40B4-BE49-F238E27FC236}">
                <a16:creationId xmlns:a16="http://schemas.microsoft.com/office/drawing/2014/main" id="{2962BB5F-360E-5DCC-8D90-2D982F8A22EA}"/>
              </a:ext>
            </a:extLst>
          </p:cNvPr>
          <p:cNvSpPr txBox="1">
            <a:spLocks/>
          </p:cNvSpPr>
          <p:nvPr/>
        </p:nvSpPr>
        <p:spPr>
          <a:xfrm>
            <a:off x="930493" y="1481362"/>
            <a:ext cx="4580767" cy="2166812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t-L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maršruto „Savanorių žiedas – Zoknių žiedas iki Aviacijos g. pratęsimas:</a:t>
            </a:r>
          </a:p>
          <a:p>
            <a:pPr marL="0" indent="0"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Atsiradus poreikiui pratęsime maršrutą pagal anksčiau patvirtintą trasą iki DPD sandėlio.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id="{FD1BB1EB-3EDF-7565-6A00-9587151FF044}"/>
              </a:ext>
            </a:extLst>
          </p:cNvPr>
          <p:cNvSpPr txBox="1">
            <a:spLocks/>
          </p:cNvSpPr>
          <p:nvPr/>
        </p:nvSpPr>
        <p:spPr>
          <a:xfrm>
            <a:off x="930492" y="3884157"/>
            <a:ext cx="4580767" cy="1837913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Užtikrinsime susisiekimą su Šiaulių laisvojoje zonoje naujai įsikūrusiomis įmonėmis ir su aviacijos baze.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Skatins įmonių darbuotojus naudotis viešojo transporto paslaugomis. </a:t>
            </a:r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4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11" y="892251"/>
            <a:ext cx="5241091" cy="3577824"/>
          </a:xfrm>
          <a:prstGeom prst="rect">
            <a:avLst/>
          </a:prstGeom>
        </p:spPr>
      </p:pic>
      <p:sp>
        <p:nvSpPr>
          <p:cNvPr id="11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1002545" y="1"/>
            <a:ext cx="10379558" cy="754602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VT atnaujinimo galimybių studijoje pateikti siūlymai, kurie planuojami įgyvendinti I etape:</a:t>
            </a: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338" y="861510"/>
            <a:ext cx="3747393" cy="3728491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469955A6-F751-4F8F-98EB-178DAB913790}"/>
              </a:ext>
            </a:extLst>
          </p:cNvPr>
          <p:cNvSpPr txBox="1">
            <a:spLocks/>
          </p:cNvSpPr>
          <p:nvPr/>
        </p:nvSpPr>
        <p:spPr>
          <a:xfrm>
            <a:off x="911692" y="4617247"/>
            <a:ext cx="10740376" cy="2161091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Koreguoti 17 maršruto trasą vasaros sezonu ryte iki 08:00 val., žiemos sezonu iki 09:00 val., keičiant galinį maršruto žiedą iš Ginkūnų kapinių žiedo į Pakruojo žiedą. Žiemos sezonu, kai poreikis keleiviams vykti į Ginkūnų kapines sumažėja bus galima ir dienos metu atskirais reisais nukreipti autobusą į Pakruojo žiedą. Nukreipiant maršrutą į Pakruojo žiedą rida per vieną reisą sumažėja 2,6 km.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Maršruto trasos, kaip siūlo „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Continent“, per Ežero gatvę nekeisti, kadangi p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oreikis buvo nustatytas tik fokus grupės dėka. 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unku įvertinti keleivių skaičių, kuriam aktuali maršruto korekcija. Taip pat nėra duomenų kiek žmonių lankosi Talkšos ežero rekreacijos zonoje.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1011" y="936844"/>
            <a:ext cx="306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continent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siūlymas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4657" y="799399"/>
            <a:ext cx="306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Planuojama trasos korekcija</a:t>
            </a:r>
          </a:p>
        </p:txBody>
      </p:sp>
    </p:spTree>
    <p:extLst>
      <p:ext uri="{BB962C8B-B14F-4D97-AF65-F5344CB8AC3E}">
        <p14:creationId xmlns:p14="http://schemas.microsoft.com/office/powerpoint/2010/main" val="281926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57BB02-15DB-44B3-D08F-682D8B96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9" y="383178"/>
            <a:ext cx="10607662" cy="1314994"/>
          </a:xfr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lt-LT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Įgyvendinant 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VT atnaujinimo galimybių studijoje pateiktas rekomendacijas, inicijuojamas stotelių apšvietimo įrengimas</a:t>
            </a:r>
            <a:r>
              <a:rPr lang="lt-L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E80313-B33C-C610-5A09-28302E7A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875454"/>
            <a:ext cx="5008051" cy="4329404"/>
          </a:xfr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Neapšviestų stotelių sąrašas Šiaulių m. savivaldybės ribose ir planuojami darbų terminai:</a:t>
            </a:r>
          </a:p>
          <a:p>
            <a:pPr algn="just"/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Vijolių stotelė link Skroblų g. – 2023 m.;</a:t>
            </a:r>
          </a:p>
          <a:p>
            <a:pPr algn="just"/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Oro uosto žiedo ir Lakūnų st. link oro uosto žiedo –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m.,  įgyvendinant Aerouosto g remonto 2 etapą (apšvietimas numatytas projekto sprendiniuose); </a:t>
            </a:r>
          </a:p>
          <a:p>
            <a:pPr algn="just"/>
            <a:r>
              <a:rPr lang="lt-LT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Rėkyvos žiedo – 2023 m.</a:t>
            </a:r>
            <a:endParaRPr lang="lt-L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2">
            <a:extLst>
              <a:ext uri="{FF2B5EF4-FFF2-40B4-BE49-F238E27FC236}">
                <a16:creationId xmlns:a16="http://schemas.microsoft.com/office/drawing/2014/main" id="{CC309277-0D82-34E0-DDE3-6BFC13E20DED}"/>
              </a:ext>
            </a:extLst>
          </p:cNvPr>
          <p:cNvSpPr txBox="1">
            <a:spLocks/>
          </p:cNvSpPr>
          <p:nvPr/>
        </p:nvSpPr>
        <p:spPr>
          <a:xfrm>
            <a:off x="6522526" y="1875454"/>
            <a:ext cx="4999226" cy="3993501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Neapšviestų stotelių sąrašas Šiaulių rajono savivaldybės ribose:</a:t>
            </a:r>
          </a:p>
          <a:p>
            <a:r>
              <a:rPr lang="lt-L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Kulpės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(į abi puses);</a:t>
            </a:r>
          </a:p>
          <a:p>
            <a:r>
              <a:rPr lang="lt-L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Sutkūnų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t-LT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Vinkšnėnų</a:t>
            </a:r>
            <a:r>
              <a:rPr lang="lt-LT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kaimo;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kreipiamasi į Šiaulių rajono savivaldybę, prašant įrengti apšvietimą nurodytose stotelėse.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BF3B232C-9761-6F8F-E344-375C314B4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6154" y="1573461"/>
            <a:ext cx="5411755" cy="3711077"/>
          </a:xfrm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930493" y="336051"/>
            <a:ext cx="10331014" cy="748032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Siūlymai, kurie planuojami įgyvendinti II etape:</a:t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200F282-CF81-3EDE-6890-A3254875055C}"/>
              </a:ext>
            </a:extLst>
          </p:cNvPr>
          <p:cNvSpPr txBox="1">
            <a:spLocks/>
          </p:cNvSpPr>
          <p:nvPr/>
        </p:nvSpPr>
        <p:spPr>
          <a:xfrm>
            <a:off x="930493" y="1583742"/>
            <a:ext cx="4935354" cy="1829615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Inicijuoti projektą poilsio ir pietų namelių vairuotojams statybai: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Modulinis namelis Gytarių žiedo stotelėje; (Per savaitę pietauja 111 vairuotojų)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Modulinis namelis Gegužių žiedo stotelėje; (Per savaitę pietauja 83 vairuotojai)</a:t>
            </a:r>
          </a:p>
          <a:p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91014E97-E195-F4A2-B71E-25DA82BC34DD}"/>
              </a:ext>
            </a:extLst>
          </p:cNvPr>
          <p:cNvSpPr txBox="1">
            <a:spLocks/>
          </p:cNvSpPr>
          <p:nvPr/>
        </p:nvSpPr>
        <p:spPr>
          <a:xfrm>
            <a:off x="930493" y="3676454"/>
            <a:ext cx="4935354" cy="1836072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Moduliniai poilsio ir pietų nameliai pagerins vairuotojų - konduktorių darbo sąlygas. Užtikrins kokybišką poilsį pertraukų metu. 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Namelių lokacijos pasirinktos atsižvelgiant į pietaujančių vairuotojų skaičių.  Darbai derinami su Šiaulių miesto savivaldybe.</a:t>
            </a:r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8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E80313-B33C-C610-5A09-28302E7A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1208"/>
            <a:ext cx="5856051" cy="5988085"/>
          </a:xfrm>
          <a:gradFill>
            <a:gsLst>
              <a:gs pos="46000">
                <a:schemeClr val="accent4">
                  <a:lumMod val="5000"/>
                  <a:lumOff val="95000"/>
                </a:schemeClr>
              </a:gs>
              <a:gs pos="95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UAB „Busturas“ antro parko vietos ekonominis vertinimas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Autobusų skaičius, kurių darbo pradžia / pabaiga gali būti Baltų g. (vnt.):</a:t>
            </a:r>
          </a:p>
          <a:p>
            <a:pPr>
              <a:spcBef>
                <a:spcPts val="600"/>
              </a:spcBef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dienomis 25;</a:t>
            </a:r>
          </a:p>
          <a:p>
            <a:pPr>
              <a:spcBef>
                <a:spcPts val="600"/>
              </a:spcBef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Šeštadieniais 23;</a:t>
            </a:r>
          </a:p>
          <a:p>
            <a:pPr>
              <a:spcBef>
                <a:spcPts val="600"/>
              </a:spcBef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Sekmadieniais 19.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Naujame parke būtų laikoma 27-30 vnt. autobusų.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Idealiu atveju per metus sutaupoma 98 200 km ridos.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metus sutaupomos lėšos 174 140 Eur.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Reikalingi grįžimai į Šarūno g. parką remontui, plovimui, valymui. Tai mažina efektyvumą ~20 proc.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Realiai per metus taupoma sumažinant nulinę ridą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139 300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Išlaidos aikštelės įrengimui: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Dujų kolonėlės įrengimas, apklausus galimus tiekėjus, kainuotų nuo 400 iki 700 tūkst.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priklausomai nuo galingumo ir sklypo ypatybių.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Naujos aikštelės metinės išlaikymo sąnaudos (elektra, vanduo, valymas, apsauga,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ryšio sistemų palaikymas ir kt.) apie 60 000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Prognozuojama per metus gaunama ekonominė nauda 69 300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None/>
              <a:defRPr/>
            </a:pP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Prognozuojama antros aikštelės įrengimo kaina 1,5 mln. </a:t>
            </a:r>
            <a:r>
              <a:rPr lang="lt-LT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  <a:defRPr/>
            </a:pP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lt-L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Atsižvelgiant į investicijų poreikį, galimas atsipirkimas per </a:t>
            </a:r>
            <a:r>
              <a:rPr lang="lt-LT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metus.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2">
            <a:extLst>
              <a:ext uri="{FF2B5EF4-FFF2-40B4-BE49-F238E27FC236}">
                <a16:creationId xmlns:a16="http://schemas.microsoft.com/office/drawing/2014/main" id="{CC309277-0D82-34E0-DDE3-6BFC13E20DED}"/>
              </a:ext>
            </a:extLst>
          </p:cNvPr>
          <p:cNvSpPr txBox="1">
            <a:spLocks/>
          </p:cNvSpPr>
          <p:nvPr/>
        </p:nvSpPr>
        <p:spPr>
          <a:xfrm>
            <a:off x="5856050" y="671209"/>
            <a:ext cx="6335949" cy="3871608"/>
          </a:xfrm>
          <a:prstGeom prst="rect">
            <a:avLst/>
          </a:prstGeom>
          <a:gradFill>
            <a:gsLst>
              <a:gs pos="46000">
                <a:schemeClr val="accent4">
                  <a:lumMod val="5000"/>
                  <a:lumOff val="95000"/>
                </a:schemeClr>
              </a:gs>
              <a:gs pos="95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t-L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lt-L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Continet</a:t>
            </a:r>
            <a:r>
              <a:rPr lang="lt-L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antro parko vietos ekonominis vertinimas</a:t>
            </a:r>
            <a:endParaRPr lang="lt-LT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lt-LT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Parkavimo vietų numatyta 19 autobusų;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lt-LT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lt-LT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Continent„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skaičiavimais, naujos aikštelės statyba kaina ~1 mln. </a:t>
            </a:r>
            <a:r>
              <a:rPr kumimoji="0" lang="lt-LT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buFontTx/>
              <a:buChar char="-"/>
              <a:defRPr/>
            </a:pP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Reikiamos infrastruktūros įvertinimas atliktas atsižvelgiant:</a:t>
            </a:r>
          </a:p>
          <a:p>
            <a:pPr algn="just">
              <a:defRPr/>
            </a:pP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m. transporto priemonių skaičių;</a:t>
            </a:r>
          </a:p>
          <a:p>
            <a:pPr algn="just">
              <a:defRPr/>
            </a:pP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reisų optimalią nulinę ridą (siūlant įrengti autobusų parką daliai transporto priemonių, jų kiekis remiasi optimalaus autobusų parko </a:t>
            </a:r>
            <a:r>
              <a:rPr lang="lt-L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lokacija</a:t>
            </a: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siekiant sumažinti nulinę ridą);</a:t>
            </a:r>
          </a:p>
          <a:p>
            <a:pPr algn="just">
              <a:defRPr/>
            </a:pP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Vilniaus m. planuojamas naujas autobusų parkas (parkas skirtas 190 transporto priemonių, preliminari statybos kaina – 17,89 mln. </a:t>
            </a:r>
            <a:r>
              <a:rPr lang="lt-L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buFontTx/>
              <a:buChar char="-"/>
              <a:defRPr/>
            </a:pP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Atsižvelgiant į investicijų poreikį, galimas atsipirkimas </a:t>
            </a:r>
            <a:r>
              <a:rPr lang="lt-L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9 metus.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BE3C6-3563-DE2D-D52C-73C2E779FE70}"/>
              </a:ext>
            </a:extLst>
          </p:cNvPr>
          <p:cNvSpPr txBox="1"/>
          <p:nvPr/>
        </p:nvSpPr>
        <p:spPr>
          <a:xfrm>
            <a:off x="5856050" y="4542817"/>
            <a:ext cx="6335949" cy="21164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5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lt-L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Smart</a:t>
            </a: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Continent“ skaičiavimų</a:t>
            </a:r>
            <a:r>
              <a:rPr kumimoji="0" lang="lt-LT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rezultatas </a:t>
            </a: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skiriasi nuo UAB „Busturas“ skaičiavimų,</a:t>
            </a:r>
            <a:r>
              <a:rPr kumimoji="0" lang="lt-LT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studijoje nevertintos aikštelės</a:t>
            </a:r>
            <a:r>
              <a:rPr kumimoji="0" lang="lt-LT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išlaikymo sąnaudos;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patikslinta dujų kolonėlės kaina apklausiant tiekėjus,</a:t>
            </a:r>
            <a:r>
              <a:rPr kumimoji="0" lang="lt-LT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kuri yra didesnė nei numatyta studijoje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aikštelė skaičiuota 30 autobusų (studijoje buvo numatyta tik 19 autobusų);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lt-LT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studijoje nevertinta rida dėl autobusų grįžimo į plovyklą ir remonto dirbtuves.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lt-LT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Išvada</a:t>
            </a:r>
            <a:r>
              <a:rPr lang="lt-LT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dėl skirtingų vertinimų reikia atlikti detalesnę analizę ir vertinimą dėl antro parko vietos įrengimo.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930494" y="1"/>
            <a:ext cx="10382774" cy="671208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Antro parko vietos ekonominis vertinimas</a:t>
            </a:r>
            <a:br>
              <a:rPr lang="en-US" sz="4600" dirty="0"/>
            </a:b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83" y="171007"/>
            <a:ext cx="11159231" cy="903650"/>
          </a:xfr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viešojo transporto maršrutų atnaujinimo galimybių studijos siūlymai, kuriuos planuojama įgyvendinti 2024 ir vėlesniais metais: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D14B8129-E794-C3D1-F642-2C66F2D15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383" y="1868863"/>
            <a:ext cx="11159231" cy="3089635"/>
          </a:xfrm>
          <a:gradFill flip="none" rotWithShape="1">
            <a:gsLst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 maršruto trasos korekcija per V. Kudirkos ir Birutės g.;</a:t>
            </a:r>
          </a:p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maršruto trasos keitimas per Vytauto ir A. J. Greimo gatves;</a:t>
            </a:r>
          </a:p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maršruto nukreipimas  Ežero gatve;</a:t>
            </a:r>
          </a:p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maršruto sutrumpinimas, panaikinant važiavimą Zoknių mikrorajone;</a:t>
            </a:r>
          </a:p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ir 16 maršrutų apjungimas;</a:t>
            </a:r>
          </a:p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maršruto trasos keitimas;</a:t>
            </a:r>
          </a:p>
          <a:p>
            <a:pPr marL="63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ir 10A trasos keitimas.</a:t>
            </a:r>
          </a:p>
          <a:p>
            <a:pPr marL="0" indent="0">
              <a:buNone/>
            </a:pP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5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5B7C86B-DD97-24E0-89D6-6E2831FB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37957"/>
            <a:ext cx="10515600" cy="836241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viešojo transporto maršrutų atnaujinimo galimybių studijos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siūlymai maršrutams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08FCAD5C-1051-5025-7C11-D70C231B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03411"/>
            <a:ext cx="5157787" cy="581001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rioritetiniai*: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091BDF-9045-D47C-47A3-D43FBDFEB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311" y="1913625"/>
            <a:ext cx="5154489" cy="2977971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 maršruto trasos pratesimas;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 ir P6 maršrutų apjungimas ir trasos pratesimas;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maršruto trasos korekcija;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 maršruto trasos korekcija per Aušros al. V. Kudirkos ir Birutės g.;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maršruto nukreipimas į Ežero g. 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maršruto trasos keitimas per Vytauto ir A. J. Greimo gatves.</a:t>
            </a:r>
          </a:p>
          <a:p>
            <a:pPr marL="514350" indent="-514350" algn="just">
              <a:buFont typeface="+mj-lt"/>
              <a:buAutoNum type="arabicPeriod"/>
            </a:pP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F2DD3A47-5D52-8C3E-0290-EF0D9B71D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203411"/>
            <a:ext cx="5205413" cy="581001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prioritetiniai*: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urinio vietos rezervavimo ženklas 7">
            <a:extLst>
              <a:ext uri="{FF2B5EF4-FFF2-40B4-BE49-F238E27FC236}">
                <a16:creationId xmlns:a16="http://schemas.microsoft.com/office/drawing/2014/main" id="{FA354509-DBF7-F369-F22D-8EFC5A30A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934664"/>
            <a:ext cx="5205412" cy="2956932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maršruto sutrumpinimas, panaikinant važiavimą Zoknių mikrorajone; </a:t>
            </a:r>
          </a:p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17A maršruto korekcija;</a:t>
            </a:r>
          </a:p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ir 16 maršrutų apjungimas;</a:t>
            </a:r>
          </a:p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maršruto trasos keitimas;</a:t>
            </a:r>
          </a:p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ir 10A trasos keitimas.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o vietos rezervavimo ženklas 8">
            <a:extLst>
              <a:ext uri="{FF2B5EF4-FFF2-40B4-BE49-F238E27FC236}">
                <a16:creationId xmlns:a16="http://schemas.microsoft.com/office/drawing/2014/main" id="{B9B70E0C-980E-A466-C867-7FD9A355A7FB}"/>
              </a:ext>
            </a:extLst>
          </p:cNvPr>
          <p:cNvSpPr txBox="1">
            <a:spLocks/>
          </p:cNvSpPr>
          <p:nvPr/>
        </p:nvSpPr>
        <p:spPr>
          <a:xfrm>
            <a:off x="862013" y="5193437"/>
            <a:ext cx="10515600" cy="8362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lt-L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Galimybių studijoje siūlymai dėl maršrutų pokyčių yra suskirstyti į prioritetinius ir neprioritetinius siūlymus. Prioritetiniai siūlymai gali būti įgyvendinami artimiausiu metu, neprioritetiniai siūlymai yra diskutuotini, reikia įvertintini siūlymų stipriąsias ir silpnąsias puses, reikalauja gilesnės analizės.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86025"/>
          </a:xfrm>
          <a:gradFill>
            <a:gsLst>
              <a:gs pos="100000">
                <a:srgbClr val="FFE9A6">
                  <a:lumMod val="66000"/>
                  <a:lumOff val="34000"/>
                </a:srgbClr>
              </a:gs>
              <a:gs pos="10000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viešojo transporto maršrutų atnaujinimo galimybių studijos siūlymai, kuriuos planuojama įgyvendinti 2023 metais: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D14B8129-E794-C3D1-F642-2C66F2D15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8535" y="1117038"/>
            <a:ext cx="7614930" cy="173269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 maršruto trasos pratesimas;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 ir P6 maršrutų apjungimas ir trasos pratesimas;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maršruto trasos korekcija.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17A maršruto korekcija nukreipiant atskirais reisais į Pakruojo žiedo stotelę.</a:t>
            </a:r>
          </a:p>
          <a:p>
            <a:pPr marL="514350" indent="-514350">
              <a:buFont typeface="+mj-lt"/>
              <a:buAutoNum type="arabicPeriod"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F8A1EAA3-28DF-4F7B-2D93-F2EF8D5F45F6}"/>
              </a:ext>
            </a:extLst>
          </p:cNvPr>
          <p:cNvSpPr txBox="1">
            <a:spLocks/>
          </p:cNvSpPr>
          <p:nvPr/>
        </p:nvSpPr>
        <p:spPr>
          <a:xfrm>
            <a:off x="838200" y="3167549"/>
            <a:ext cx="10515600" cy="58602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UAB „Busturas“ siūlymai, kurie kilo iš galimybių studijoje pateiktos analizės ir išvadų, kuriuos planuojama įgyvendinti 2023 metais: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vadinimas 1">
            <a:extLst>
              <a:ext uri="{FF2B5EF4-FFF2-40B4-BE49-F238E27FC236}">
                <a16:creationId xmlns:a16="http://schemas.microsoft.com/office/drawing/2014/main" id="{D5F6524E-4A57-FE51-F5FF-EB793CE03265}"/>
              </a:ext>
            </a:extLst>
          </p:cNvPr>
          <p:cNvSpPr txBox="1">
            <a:spLocks/>
          </p:cNvSpPr>
          <p:nvPr/>
        </p:nvSpPr>
        <p:spPr>
          <a:xfrm>
            <a:off x="2288535" y="3857898"/>
            <a:ext cx="7614930" cy="224457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lt-LT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Remiantis  „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Smart</a:t>
            </a:r>
            <a:r>
              <a:rPr lang="lt-LT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Continent“ siūlymais nuspręsta a</a:t>
            </a:r>
            <a:r>
              <a:rPr lang="lt-LT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pjungti maršrutus P5, P6, P7 ir siūlyti pakoreguotą maršrutą P7;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00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lt-LT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Pratęsti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lt-LT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maršrutą „Savanorių žiedas – Zoknių žiedas“ iki Aviacijos g.;</a:t>
            </a:r>
          </a:p>
          <a:p>
            <a:pPr marL="36000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lt-LT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Inicijuoti Šiaulių m. bei rajono savivaldybėse apšvietimo įrengimą   stotelėse;</a:t>
            </a:r>
          </a:p>
          <a:p>
            <a:pPr marL="36000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Inicijuoti projektą poilsio ir pietų namelių vairuotojams statybai.</a:t>
            </a:r>
          </a:p>
          <a:p>
            <a:pPr marL="360000" indent="-4572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lt-L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6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BF59592-FBF2-AA26-0C9A-B817C4DBB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35" y="1780658"/>
            <a:ext cx="9672506" cy="3330430"/>
          </a:xfrm>
        </p:spPr>
        <p:txBody>
          <a:bodyPr>
            <a:normAutofit/>
          </a:bodyPr>
          <a:lstStyle/>
          <a:p>
            <a:br>
              <a:rPr lang="lt-L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500" dirty="0"/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838200" y="372862"/>
            <a:ext cx="10515600" cy="535335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Viešojo transporto optimizavimo darbų etapai:</a:t>
            </a:r>
            <a:endParaRPr lang="en-US" sz="3000" dirty="0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B18E95A8-0A69-AB20-1CD7-6E5A45E77EA8}"/>
              </a:ext>
            </a:extLst>
          </p:cNvPr>
          <p:cNvSpPr txBox="1">
            <a:spLocks/>
          </p:cNvSpPr>
          <p:nvPr/>
        </p:nvSpPr>
        <p:spPr>
          <a:xfrm>
            <a:off x="838200" y="1285983"/>
            <a:ext cx="5047696" cy="4431236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etapas – 2023 01 01 – 2023 0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lt-LT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Orientuotas į transporto maršrutų atnaujinimą:</a:t>
            </a:r>
          </a:p>
          <a:p>
            <a:pPr indent="-4572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 maršruto trasos pratesimas;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 ir P6 maršrutų apjungimas ir trasos pratesimas;</a:t>
            </a:r>
          </a:p>
          <a:p>
            <a:pPr indent="-4572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maršruto trasos korekcija;</a:t>
            </a:r>
          </a:p>
          <a:p>
            <a:pPr indent="-4572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17A maršruto korekcija nukreipiant atskirais reisais į Pakruojo žiedo stotelę;</a:t>
            </a:r>
          </a:p>
          <a:p>
            <a:pPr indent="-4572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Maršrutų apjungimas </a:t>
            </a:r>
            <a:r>
              <a:rPr lang="lt-LT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P5, P6, P7 ir siūlymas pakoreguotą maršrutą P7;</a:t>
            </a: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t-LT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maršruto pratęsimas „Savanorių žiedas – Zoknių žiedas“ iki Aviacijos g.</a:t>
            </a:r>
          </a:p>
          <a:p>
            <a:pPr algn="just"/>
            <a:endParaRPr 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CAE23736-4822-FC8E-F117-779D07F77BA3}"/>
              </a:ext>
            </a:extLst>
          </p:cNvPr>
          <p:cNvSpPr txBox="1">
            <a:spLocks/>
          </p:cNvSpPr>
          <p:nvPr/>
        </p:nvSpPr>
        <p:spPr>
          <a:xfrm>
            <a:off x="6337031" y="1285983"/>
            <a:ext cx="4795567" cy="4431236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lt-L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etapas – 2023 0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lt-L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– 2023 12 31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Orientuotas į vairuotojų darbo sąlygų gerinimą ir paslaugų kokybės gerinimą:</a:t>
            </a:r>
          </a:p>
          <a:p>
            <a:pPr marL="514350" indent="-5143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Inicijuoti Šiaulių m. bei rajono savivaldybėse apšvietimo įrengimą   stotelėse;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Inicijuoti projektą poilsio ir pietų namelių vairuotojams statybai.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lt-LT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116" y="1434186"/>
            <a:ext cx="3739747" cy="255806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117" y="4092536"/>
            <a:ext cx="3739746" cy="2556764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786310" y="8397"/>
            <a:ext cx="10515600" cy="1325563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miesto VT atnaujinimo galimybių studijoje pateiktas siūlymas dėl privežamųjų maršrutų, kurie planuojami įgyvendinti I etape:</a:t>
            </a:r>
            <a:endParaRPr lang="en-US" sz="2500" dirty="0"/>
          </a:p>
        </p:txBody>
      </p:sp>
      <p:sp>
        <p:nvSpPr>
          <p:cNvPr id="2" name="Turinio vietos rezervavimo ženklas 7">
            <a:extLst>
              <a:ext uri="{FF2B5EF4-FFF2-40B4-BE49-F238E27FC236}">
                <a16:creationId xmlns:a16="http://schemas.microsoft.com/office/drawing/2014/main" id="{C67AC74D-A956-85A1-CCB4-51F969CA08E4}"/>
              </a:ext>
            </a:extLst>
          </p:cNvPr>
          <p:cNvSpPr txBox="1">
            <a:spLocks/>
          </p:cNvSpPr>
          <p:nvPr/>
        </p:nvSpPr>
        <p:spPr>
          <a:xfrm>
            <a:off x="786310" y="1434186"/>
            <a:ext cx="5392548" cy="24520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Praplėsti P7 maršruto trasą apimant didesnę Medelyno rajono dalį.</a:t>
            </a: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 ir P6 maršrutų apjungimas ir pratęsimas iki Ligoninės st.</a:t>
            </a:r>
          </a:p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urinio vietos rezervavimo ženklas 7">
            <a:extLst>
              <a:ext uri="{FF2B5EF4-FFF2-40B4-BE49-F238E27FC236}">
                <a16:creationId xmlns:a16="http://schemas.microsoft.com/office/drawing/2014/main" id="{13E227D1-0CDE-DD46-745B-FD7397C1F07F}"/>
              </a:ext>
            </a:extLst>
          </p:cNvPr>
          <p:cNvSpPr txBox="1">
            <a:spLocks/>
          </p:cNvSpPr>
          <p:nvPr/>
        </p:nvSpPr>
        <p:spPr>
          <a:xfrm>
            <a:off x="786311" y="4403324"/>
            <a:ext cx="5309690" cy="12606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Remiantis „</a:t>
            </a:r>
            <a:r>
              <a:rPr lang="lt-LT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Smart</a:t>
            </a:r>
            <a:r>
              <a:rPr lang="lt-LT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Continent“ prognoze, šie maršrutų pakeitimai leistų pritraukti daugiau keleivių ir sumažinti keleiviui tenkančias maršruto sąnaudas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0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DF23AAF-1110-489B-0DC7-4F69A43F01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" y="1627463"/>
            <a:ext cx="5257800" cy="4164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24797-A07E-19DC-B5D5-5E49A0F483C6}"/>
              </a:ext>
            </a:extLst>
          </p:cNvPr>
          <p:cNvSpPr txBox="1"/>
          <p:nvPr/>
        </p:nvSpPr>
        <p:spPr>
          <a:xfrm>
            <a:off x="715162" y="1227354"/>
            <a:ext cx="3236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Koreguoto P7 maršruto trasa: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3B93B3AC-8BE9-4153-7B38-83CA5EE040A1}"/>
              </a:ext>
            </a:extLst>
          </p:cNvPr>
          <p:cNvSpPr txBox="1">
            <a:spLocks/>
          </p:cNvSpPr>
          <p:nvPr/>
        </p:nvSpPr>
        <p:spPr>
          <a:xfrm>
            <a:off x="715162" y="126933"/>
            <a:ext cx="10379558" cy="1100421"/>
          </a:xfrm>
          <a:prstGeom prst="rect">
            <a:avLst/>
          </a:prstGeom>
          <a:gradFill flip="none" rotWithShape="1">
            <a:gsLst>
              <a:gs pos="100000">
                <a:srgbClr val="FFE9A6">
                  <a:lumMod val="66000"/>
                  <a:lumOff val="34000"/>
                </a:srgbClr>
              </a:gs>
              <a:gs pos="0">
                <a:schemeClr val="accent4">
                  <a:alpha val="45000"/>
                  <a:lumMod val="0"/>
                  <a:lumOff val="10000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0"/>
                  <a:lumOff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Maršrutų P5, P6, P7 optimizavimas</a:t>
            </a:r>
            <a:br>
              <a:rPr lang="lt-L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Maršruto trasa: </a:t>
            </a:r>
            <a:r>
              <a:rPr lang="lt-LT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Kuršėnkelio</a:t>
            </a:r>
            <a:r>
              <a:rPr lang="lt-L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žiedo st. – Ligoninės st.</a:t>
            </a:r>
            <a:endParaRPr lang="en-US" sz="2500" dirty="0"/>
          </a:p>
        </p:txBody>
      </p:sp>
      <p:sp>
        <p:nvSpPr>
          <p:cNvPr id="2" name="Turinio vietos rezervavimo ženklas 7">
            <a:extLst>
              <a:ext uri="{FF2B5EF4-FFF2-40B4-BE49-F238E27FC236}">
                <a16:creationId xmlns:a16="http://schemas.microsoft.com/office/drawing/2014/main" id="{80D0120A-94BC-0E8D-6864-EEDE02FF0BE4}"/>
              </a:ext>
            </a:extLst>
          </p:cNvPr>
          <p:cNvSpPr txBox="1">
            <a:spLocks/>
          </p:cNvSpPr>
          <p:nvPr/>
        </p:nvSpPr>
        <p:spPr>
          <a:xfrm>
            <a:off x="6219039" y="1439136"/>
            <a:ext cx="4875681" cy="50297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t-LT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lt-L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šanalizavus „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Smart</a:t>
            </a:r>
            <a:r>
              <a:rPr lang="lt-L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Continent“ siūlymus nuspręsta apjungti maršrutus P5, P6, P7 ir siūlyti koreguotą maršrutą P7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Koreguotas maršrutas būtų vykdomas Vilniaus, Gintaro, Veterinarijos, Kadagių, Švyturio, Skroblų, Palangos, Karklų, Šaltalankių, Ąžuolyno, Birutės, V. Kudirkos gatvėmis ir aptarnautų Vijolių bei dalį Medelyno mikrorajonų gyventojus. 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Trasos ilgis viena kryptimi (pusreisio) yra 6,2 km, iš jų 1,6 km Šiaulių rajono savivaldybės teritorijoje. Bendras vieno reiso ilgis – 12,40 km.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Vieno pusreisio trukmė apie 20 min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00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2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59150"/>
              </p:ext>
            </p:extLst>
          </p:nvPr>
        </p:nvGraphicFramePr>
        <p:xfrm>
          <a:off x="550415" y="1233996"/>
          <a:ext cx="11106007" cy="4732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3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1631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Pusreisio laikas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Vidutinis</a:t>
                      </a:r>
                      <a:r>
                        <a:rPr lang="lt-LT" sz="11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žymėjimų skaičius per darbo dieną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Poreikis </a:t>
                      </a:r>
                      <a:r>
                        <a:rPr lang="lt-LT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pusreisiui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Preliminarus (naujo maršruto) pusreisio laikas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Pradžia (naujo maršruto)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Šiuo metu esami reisai, kuriuos pakeistų koreguotas maršrutas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7:30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06:55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</a:t>
                      </a:r>
                      <a:r>
                        <a:rPr lang="lt-L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Kuršėnkelio</a:t>
                      </a:r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P6 07:03, 07:15 P5 07:27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8:00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07:30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</a:t>
                      </a:r>
                      <a:r>
                        <a:rPr lang="lt-L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Kuršėnkelio</a:t>
                      </a:r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P5 07:41, P6 07:46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8:59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08:30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</a:t>
                      </a:r>
                      <a:r>
                        <a:rPr lang="lt-L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Kuršėnkelio</a:t>
                      </a:r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P6 08:54, P7 08:12, 08:52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9:59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09:10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</a:t>
                      </a:r>
                      <a:r>
                        <a:rPr lang="lt-L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Kuršėnkelio</a:t>
                      </a:r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P5 9:15, P6 9:09, P7 9:06</a:t>
                      </a:r>
                      <a:endParaRPr lang="nn-N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10:59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Nereikia</a:t>
                      </a:r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13:59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13:45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Ligoninės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P5 13:35, 13:47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14:59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14:20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Ligoninės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P6 14:30, 14:57, P7 14:21, 14:36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15:59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Ligoninės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P5 15:21, 15:52, P6 15:03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16:59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Reikia</a:t>
                      </a:r>
                      <a:endParaRPr lang="lt-L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16:20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Ligoninės 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 16:00,P6 16:16, 16:22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17:59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Svarstytinas poreikis</a:t>
                      </a:r>
                      <a:endParaRPr lang="lt-LT" sz="11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17:25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Ligoninės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 17:33, 17:38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18:59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Nereikia</a:t>
                      </a:r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70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19:59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Nereikia</a:t>
                      </a:r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Pavadinimas 1">
            <a:extLst>
              <a:ext uri="{FF2B5EF4-FFF2-40B4-BE49-F238E27FC236}">
                <a16:creationId xmlns:a16="http://schemas.microsoft.com/office/drawing/2014/main" id="{3CA8766F-742F-AEDD-50A6-20D1E763F91E}"/>
              </a:ext>
            </a:extLst>
          </p:cNvPr>
          <p:cNvSpPr txBox="1">
            <a:spLocks/>
          </p:cNvSpPr>
          <p:nvPr/>
        </p:nvSpPr>
        <p:spPr>
          <a:xfrm>
            <a:off x="1059106" y="186430"/>
            <a:ext cx="10073788" cy="923279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Preliminarūs koreguoto maršruto reisai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3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68BB5C-C44D-DEB1-9A9D-8D302A25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01" y="1132061"/>
            <a:ext cx="4732176" cy="534201"/>
          </a:xfrm>
        </p:spPr>
        <p:txBody>
          <a:bodyPr anchor="t">
            <a:normAutofit fontScale="90000"/>
          </a:bodyPr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P5, P6, P7 maršrutų rida 2022 metais: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5023B2F-F9BA-BBDB-5E32-A9D4ACB7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05" y="1711042"/>
            <a:ext cx="4770121" cy="3074966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</a:t>
            </a:r>
            <a:r>
              <a:rPr lang="lt-LT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miesto</a:t>
            </a: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savivaldybės ribose:</a:t>
            </a:r>
          </a:p>
          <a:p>
            <a:pPr>
              <a:spcBef>
                <a:spcPts val="600"/>
              </a:spcBef>
            </a:pP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P5 - 1457,55 km.;</a:t>
            </a:r>
          </a:p>
          <a:p>
            <a:pPr>
              <a:spcBef>
                <a:spcPts val="600"/>
              </a:spcBef>
            </a:pP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P6 - 4862,07 km.;</a:t>
            </a:r>
          </a:p>
          <a:p>
            <a:pPr>
              <a:spcBef>
                <a:spcPts val="600"/>
              </a:spcBef>
            </a:pP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P7 - 5993,33 km.</a:t>
            </a:r>
          </a:p>
          <a:p>
            <a:pPr marL="0" indent="0">
              <a:buNone/>
            </a:pP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Faktinis km skaičius per 2022 Šiaulių miesto savivaldybės ribose - </a:t>
            </a: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12312,95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km..</a:t>
            </a:r>
          </a:p>
          <a:p>
            <a:pPr marL="0" indent="0">
              <a:spcBef>
                <a:spcPts val="600"/>
              </a:spcBef>
              <a:buNone/>
            </a:pP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Koreguoto maršruto (P7) metinė rida Šiaulių miesto savivaldybės ribose – </a:t>
            </a: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11194,6 km. 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1118,35km. mažiau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6226151-5F17-6546-9655-BD3D0D877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421" y="4975882"/>
            <a:ext cx="9727660" cy="110390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Koreguoto maršruto metinė rida skaičiuota keturiems naujo maršruto reisams per 1 darbo dieną.</a:t>
            </a:r>
          </a:p>
          <a:p>
            <a:pPr marL="0" indent="0" algn="ctr">
              <a:buNone/>
            </a:pP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Kiekvienas papildomas naujo maršruto </a:t>
            </a:r>
            <a:r>
              <a:rPr lang="lt-LT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pusreisis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padidina metinę ridą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1500km.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3CA8766F-742F-AEDD-50A6-20D1E763F91E}"/>
              </a:ext>
            </a:extLst>
          </p:cNvPr>
          <p:cNvSpPr txBox="1">
            <a:spLocks/>
          </p:cNvSpPr>
          <p:nvPr/>
        </p:nvSpPr>
        <p:spPr>
          <a:xfrm>
            <a:off x="919842" y="225774"/>
            <a:ext cx="10352315" cy="721461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Koreguoto P7 maršruto rida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B5023B2F-F9BA-BBDB-5E32-A9D4ACB74566}"/>
              </a:ext>
            </a:extLst>
          </p:cNvPr>
          <p:cNvSpPr txBox="1">
            <a:spLocks/>
          </p:cNvSpPr>
          <p:nvPr/>
        </p:nvSpPr>
        <p:spPr>
          <a:xfrm>
            <a:off x="6095999" y="1711041"/>
            <a:ext cx="4876802" cy="3074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rajono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savivaldybės ribose:</a:t>
            </a:r>
          </a:p>
          <a:p>
            <a:pPr>
              <a:spcBef>
                <a:spcPts val="600"/>
              </a:spcBef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P5 - 6790,05 km.;</a:t>
            </a:r>
          </a:p>
          <a:p>
            <a:pPr>
              <a:spcBef>
                <a:spcPts val="600"/>
              </a:spcBef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P6 - 5098,8 km.;</a:t>
            </a:r>
          </a:p>
          <a:p>
            <a:pPr>
              <a:spcBef>
                <a:spcPts val="600"/>
              </a:spcBef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 – 0 km.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Faktinis km skaičius per 2022 Šiaulių rajono savivaldybės ribose –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11888,85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Koreguoto maršruto (P7) metinė rida Šiaulių rajono savivaldybės ribose –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3212,8 km.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(8676,05km. mažiau)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4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A8766F-742F-AEDD-50A6-20D1E763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3"/>
            <a:ext cx="10515600" cy="1028669"/>
          </a:xfr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Koreguoto P7 maršruto keleiviai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79D7B2E-9F9E-983F-F1AD-DE607770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4413"/>
            <a:ext cx="4970754" cy="3906173"/>
          </a:xfr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97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P5, P6, P7 autobusų pervežamų keleivių skaičius: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metus – 11701 keleiviai;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darbo dieną – 46,62 keleiviai.</a:t>
            </a:r>
            <a:endParaRPr lang="lt-L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(remiantis 2022 metų duomenimis)</a:t>
            </a:r>
          </a:p>
          <a:p>
            <a:pPr algn="l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Keleiviui tenkančios maršruto sąnaudos: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P7 – 6,72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t-L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P6 – 3,59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t-L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P5 – 2,24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t-L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(remiantis 2022 metų duomenimis)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2BD46A33-40C1-9845-7878-95F53000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45" y="1784412"/>
            <a:ext cx="4970754" cy="3906174"/>
          </a:xfr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53000"/>
                  <a:lumOff val="47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96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lt-L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Koreguoto maršruto sąnaudos tenkančios vienam keleiviui sumažėtų iki </a:t>
            </a:r>
            <a:r>
              <a:rPr lang="lt-LT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1,75 </a:t>
            </a:r>
            <a:r>
              <a:rPr lang="lt-LT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t-LT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lt-LT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(keleivių skaičiui išlikus tokiam pat kaip 2022 m.)</a:t>
            </a:r>
          </a:p>
          <a:p>
            <a:pPr>
              <a:lnSpc>
                <a:spcPct val="120000"/>
              </a:lnSpc>
            </a:pPr>
            <a:endParaRPr lang="lt-LT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lt-LT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 galimybių studijos prognozes išaugus keleivių skaičiui iki 15 424 per metus (arba 62 keleiviai per dieną) maršruto sąnaudos sumažėtų iki 1,33 </a:t>
            </a:r>
            <a:r>
              <a:rPr lang="lt-LT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t-LT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lt-LT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0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9048</TotalTime>
  <Words>2049</Words>
  <Application>Microsoft Office PowerPoint</Application>
  <PresentationFormat>Plačiaekranė</PresentationFormat>
  <Paragraphs>279</Paragraphs>
  <Slides>17</Slides>
  <Notes>17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UAB „Busturas“ viešojo transporto optimizavimo darbų planas  2023 m.</vt:lpstr>
      <vt:lpstr>Šiaulių miesto viešojo transporto maršrutų atnaujinimo galimybių studijos siūlymai maršrutams</vt:lpstr>
      <vt:lpstr>Šiaulių miesto viešojo transporto maršrutų atnaujinimo galimybių studijos siūlymai, kuriuos planuojama įgyvendinti 2023 metais:</vt:lpstr>
      <vt:lpstr>  </vt:lpstr>
      <vt:lpstr>„PowerPoint“ pateiktis</vt:lpstr>
      <vt:lpstr>„PowerPoint“ pateiktis</vt:lpstr>
      <vt:lpstr>„PowerPoint“ pateiktis</vt:lpstr>
      <vt:lpstr>P5, P6, P7 maršrutų rida 2022 metais: </vt:lpstr>
      <vt:lpstr>Koreguoto P7 maršruto keleiviai </vt:lpstr>
      <vt:lpstr>„PowerPoint“ pateiktis</vt:lpstr>
      <vt:lpstr>„PowerPoint“ pateiktis</vt:lpstr>
      <vt:lpstr>„PowerPoint“ pateiktis</vt:lpstr>
      <vt:lpstr>„PowerPoint“ pateiktis</vt:lpstr>
      <vt:lpstr> Įgyvendinant Šiaulių miesto VT atnaujinimo galimybių studijoje pateiktas rekomendacijas, inicijuojamas stotelių apšvietimo įrengimas: </vt:lpstr>
      <vt:lpstr>„PowerPoint“ pateiktis</vt:lpstr>
      <vt:lpstr>„PowerPoint“ pateiktis</vt:lpstr>
      <vt:lpstr>Šiaulių miesto viešojo transporto maršrutų atnaujinimo galimybių studijos siūlymai, kuriuos planuojama įgyvendinti 2024 ir vėlesniais metais: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Linas Linas</dc:creator>
  <cp:lastModifiedBy>Toma Vilutienė</cp:lastModifiedBy>
  <cp:revision>119</cp:revision>
  <cp:lastPrinted>2023-02-01T06:34:12Z</cp:lastPrinted>
  <dcterms:created xsi:type="dcterms:W3CDTF">2020-07-29T12:13:03Z</dcterms:created>
  <dcterms:modified xsi:type="dcterms:W3CDTF">2023-02-13T07:22:57Z</dcterms:modified>
</cp:coreProperties>
</file>